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7" r:id="rId1"/>
  </p:sldMasterIdLst>
  <p:sldIdLst>
    <p:sldId id="256" r:id="rId2"/>
    <p:sldId id="259" r:id="rId3"/>
    <p:sldId id="257" r:id="rId4"/>
    <p:sldId id="262" r:id="rId5"/>
    <p:sldId id="261" r:id="rId6"/>
    <p:sldId id="258" r:id="rId7"/>
    <p:sldId id="260" r:id="rId8"/>
    <p:sldId id="267" r:id="rId9"/>
    <p:sldId id="264" r:id="rId10"/>
    <p:sldId id="265" r:id="rId11"/>
    <p:sldId id="266" r:id="rId1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10/16/19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22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10/16/19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260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10/16/19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880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10/16/19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30923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10/16/19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5717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10/16/19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7817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10/16/19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417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10/16/19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4752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10/16/19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254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10/16/19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221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10/16/19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52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10/16/19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820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10/16/19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474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10/16/19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170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10/16/19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404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10/16/19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137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10/16/19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673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10/16/19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6800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33" r:id="rId12"/>
    <p:sldLayoutId id="2147483728" r:id="rId13"/>
    <p:sldLayoutId id="2147483729" r:id="rId14"/>
    <p:sldLayoutId id="2147483730" r:id="rId15"/>
    <p:sldLayoutId id="2147483731" r:id="rId16"/>
    <p:sldLayoutId id="2147483732" r:id="rId17"/>
  </p:sldLayoutIdLst>
  <p:hf sldNum="0" hdr="0" ftr="0" dt="0"/>
  <p:txStyles>
    <p:titleStyle>
      <a:lvl1pPr algn="ctr" defTabSz="457200" rtl="0" eaLnBrk="1" latinLnBrk="0" hangingPunct="1">
        <a:lnSpc>
          <a:spcPct val="100000"/>
        </a:lnSpc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72CA733A-8D25-4E63-8273-CC14052E0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F2535C-D45F-4349-90E6-14503A5AA6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0693" y="4406537"/>
            <a:ext cx="9440034" cy="1088336"/>
          </a:xfrm>
        </p:spPr>
        <p:txBody>
          <a:bodyPr>
            <a:normAutofit/>
          </a:bodyPr>
          <a:lstStyle/>
          <a:p>
            <a:r>
              <a:rPr lang="en-US" sz="4800"/>
              <a:t>Center for Africana Studies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6E1AD0-EEE7-614F-98A8-0E084088E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0693" y="5494872"/>
            <a:ext cx="9440034" cy="621614"/>
          </a:xfrm>
        </p:spPr>
        <p:txBody>
          <a:bodyPr>
            <a:normAutofit/>
          </a:bodyPr>
          <a:lstStyle/>
          <a:p>
            <a:r>
              <a:rPr lang="en-US" dirty="0"/>
              <a:t>Recognizing the humanity in all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FB581C-2142-4222-9A3B-905AD6C09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t="2669" r="616"/>
          <a:stretch/>
        </p:blipFill>
        <p:spPr>
          <a:xfrm>
            <a:off x="-1" y="0"/>
            <a:ext cx="12192001" cy="43222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3C005C-2277-4C6E-8757-2A2F62CA18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491" r="-1" b="21675"/>
          <a:stretch/>
        </p:blipFill>
        <p:spPr>
          <a:xfrm>
            <a:off x="-1" y="-1"/>
            <a:ext cx="12198915" cy="422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7191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A0930-A812-644C-B519-25DAC3A85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Rationale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F1B4D-7D7E-A042-8505-21D48649E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073" y="2076450"/>
            <a:ext cx="10889672" cy="3825586"/>
          </a:xfrm>
        </p:spPr>
        <p:txBody>
          <a:bodyPr>
            <a:normAutofit/>
          </a:bodyPr>
          <a:lstStyle/>
          <a:p>
            <a:r>
              <a:rPr lang="en-US" sz="2400" dirty="0"/>
              <a:t>Prior to the1960s, Black and Latinx students were invisible on the CCSU campus. </a:t>
            </a:r>
          </a:p>
          <a:p>
            <a:r>
              <a:rPr lang="en-US" sz="2400" dirty="0"/>
              <a:t> The students’ activism led to the creation of the African American Studies program.</a:t>
            </a:r>
          </a:p>
          <a:p>
            <a:r>
              <a:rPr lang="en-US" sz="2400" dirty="0"/>
              <a:t>Studies show that students of color face both overt and covert racism in PWIs. </a:t>
            </a:r>
          </a:p>
          <a:p>
            <a:r>
              <a:rPr lang="en-US" sz="2400" dirty="0"/>
              <a:t>Structurally,  most curriculums are taught from a Western perspective.  African,  Asian, Latin and Middle Eastern cultures are excluded from the discourse except in courses that address these specific cultures. </a:t>
            </a:r>
          </a:p>
          <a:p>
            <a:r>
              <a:rPr lang="en-US" sz="2400" dirty="0"/>
              <a:t>Despite their demonstrated effectiveness in creating an inclusive and respectful campus climate, diversity requirements are the exception rather than the rule.</a:t>
            </a:r>
          </a:p>
        </p:txBody>
      </p:sp>
    </p:spTree>
    <p:extLst>
      <p:ext uri="{BB962C8B-B14F-4D97-AF65-F5344CB8AC3E}">
        <p14:creationId xmlns:p14="http://schemas.microsoft.com/office/powerpoint/2010/main" val="809620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61305-1449-A24C-8A9A-EF53B68AE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CF640-CAD3-0E49-824A-FC5E2C5B3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0872" y="2299855"/>
            <a:ext cx="9227127" cy="3565235"/>
          </a:xfrm>
        </p:spPr>
        <p:txBody>
          <a:bodyPr/>
          <a:lstStyle/>
          <a:p>
            <a:r>
              <a:rPr lang="en-US" sz="2400" dirty="0">
                <a:effectLst/>
              </a:rPr>
              <a:t>Inclusion in university matters that affect students and faculty of color</a:t>
            </a:r>
          </a:p>
          <a:p>
            <a:r>
              <a:rPr lang="en-US" sz="2400" dirty="0">
                <a:effectLst/>
              </a:rPr>
              <a:t>Economic support for students </a:t>
            </a:r>
          </a:p>
          <a:p>
            <a:r>
              <a:rPr lang="en-US" sz="2400" dirty="0">
                <a:effectLst/>
              </a:rPr>
              <a:t>Increased enrollment of students of color but the Center budget has not kept pace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270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2BC66-D23D-1546-985F-7DF9CDEFF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the Center for Africana Studies?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F3E26-D4D9-2245-A5EF-4DA9749A0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76450"/>
            <a:ext cx="10353762" cy="3916136"/>
          </a:xfrm>
        </p:spPr>
        <p:txBody>
          <a:bodyPr>
            <a:noAutofit/>
          </a:bodyPr>
          <a:lstStyle/>
          <a:p>
            <a:r>
              <a:rPr lang="en-US" sz="2400" dirty="0"/>
              <a:t>Location of the African Studies Program that is part of International Studies</a:t>
            </a:r>
          </a:p>
          <a:p>
            <a:r>
              <a:rPr lang="en-US" sz="2400" dirty="0"/>
              <a:t>Location of the Archaeology Laboratory for African and African Diaspora Studies directed by Dr.  Warren Perry and Ms. Janet Woodruff</a:t>
            </a:r>
          </a:p>
          <a:p>
            <a:r>
              <a:rPr lang="en-US" sz="2400" dirty="0"/>
              <a:t>A gathering place for students to support their sense of belonging and academic performance while at CCSU</a:t>
            </a:r>
          </a:p>
          <a:p>
            <a:r>
              <a:rPr lang="en-US" sz="2400" dirty="0"/>
              <a:t>Home of the New Britain African American Oral History Project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45FD0FBD-6B73-4A08-A2FC-D995C21713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6784" r="6784"/>
          <a:stretch/>
        </p:blipFill>
        <p:spPr>
          <a:xfrm>
            <a:off x="9898213" y="4785360"/>
            <a:ext cx="1463040" cy="1463040"/>
          </a:xfrm>
          <a:prstGeom prst="rect">
            <a:avLst/>
          </a:prstGeom>
          <a:ln w="38100">
            <a:solidFill>
              <a:srgbClr val="CC6600"/>
            </a:solidFill>
          </a:ln>
        </p:spPr>
      </p:pic>
    </p:spTree>
    <p:extLst>
      <p:ext uri="{BB962C8B-B14F-4D97-AF65-F5344CB8AC3E}">
        <p14:creationId xmlns:p14="http://schemas.microsoft.com/office/powerpoint/2010/main" val="1950514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0ECDF-457F-DD47-923D-0F1F9DDB5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Location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3F4B31-D1A2-524A-851E-1FBE7863CE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3723" y="2309091"/>
            <a:ext cx="4138495" cy="3279194"/>
          </a:xfrm>
        </p:spPr>
        <p:txBody>
          <a:bodyPr>
            <a:normAutofit/>
          </a:bodyPr>
          <a:lstStyle/>
          <a:p>
            <a:r>
              <a:rPr lang="en-US" sz="2400" dirty="0"/>
              <a:t>The Center for Africana Studies is located at 008 Marcus White Hall</a:t>
            </a:r>
          </a:p>
          <a:p>
            <a:r>
              <a:rPr lang="en-US" sz="2400" dirty="0"/>
              <a:t>Next to the computer lab in the basement, below the Psychology Department and next to Bassett Hall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1AEC275-F16D-45CE-91B2-AD9E22CBE5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7324" y="2623334"/>
            <a:ext cx="4830233" cy="2270287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78351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3536F-C22D-D741-852F-DCFB99827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57018"/>
            <a:ext cx="10353762" cy="932873"/>
          </a:xfrm>
        </p:spPr>
        <p:txBody>
          <a:bodyPr/>
          <a:lstStyle/>
          <a:p>
            <a:r>
              <a:rPr lang="en-US" dirty="0"/>
              <a:t>Beginning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882B4-4490-2044-B7CC-CEA348B36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491" y="1607127"/>
            <a:ext cx="5172363" cy="4765964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>
                <a:effectLst/>
              </a:rPr>
              <a:t>The Center for Africana Studies was established in 2001 by a resolution from the Chancellor of the then CSC system.</a:t>
            </a:r>
          </a:p>
          <a:p>
            <a:r>
              <a:rPr lang="en-US" sz="2600" dirty="0">
                <a:effectLst/>
              </a:rPr>
              <a:t>The Center opened in 2003  in the lower level of Marcus White Hall.  </a:t>
            </a:r>
          </a:p>
          <a:p>
            <a:r>
              <a:rPr lang="en-US" sz="2600" dirty="0">
                <a:effectLst/>
              </a:rPr>
              <a:t>We will have a reopening October 15, 2019, Marcus White 008. Drumming begins at 4 p.m. and program begins at 4:30. </a:t>
            </a:r>
          </a:p>
          <a:p>
            <a:r>
              <a:rPr lang="en-US" sz="2600" dirty="0">
                <a:effectLst/>
              </a:rPr>
              <a:t>Every five years we report our achievement to the BOR.  We have been renewed each request.</a:t>
            </a:r>
          </a:p>
          <a:p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2497F88-7385-4EB8-8E9E-A1551677B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46659" y="1348510"/>
            <a:ext cx="4046213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266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B960B-F570-A943-92E3-70502F470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CD96A-0D22-8F43-A16A-AF625F0531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8037" y="1690255"/>
            <a:ext cx="4876800" cy="4461163"/>
          </a:xfrm>
        </p:spPr>
        <p:txBody>
          <a:bodyPr>
            <a:noAutofit/>
          </a:bodyPr>
          <a:lstStyle/>
          <a:p>
            <a:r>
              <a:rPr lang="en-US" sz="2400" dirty="0"/>
              <a:t>To develop and encourage the study and teaching about Africa and people of African descent throughout the world. </a:t>
            </a:r>
          </a:p>
          <a:p>
            <a:r>
              <a:rPr lang="en-US" sz="2400" dirty="0"/>
              <a:t>To promote and advance a better understanding of  Africa and its peoples.</a:t>
            </a:r>
          </a:p>
          <a:p>
            <a:r>
              <a:rPr lang="en-US" sz="2400" dirty="0"/>
              <a:t>To promote research, consultation and community service among CCSU faculty, students, scholars and community members.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E992BAEC-39DF-490D-9C46-C513F362A5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0676" y="1871472"/>
            <a:ext cx="5143626" cy="338328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70257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3264C-AC37-C04F-A479-2248E83EA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221672"/>
            <a:ext cx="10353762" cy="1257300"/>
          </a:xfrm>
        </p:spPr>
        <p:txBody>
          <a:bodyPr/>
          <a:lstStyle/>
          <a:p>
            <a:r>
              <a:rPr lang="en-US" dirty="0"/>
              <a:t>How do we achieve these goals?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0BA34-74D9-6943-AEF4-3A41AA2A8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3927" y="1478972"/>
            <a:ext cx="9217891" cy="4607792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/>
              <a:t>Provide annual internships to 10 students to empower them as scholars and community members who are grounded in a knowledge of Africa and self actualization</a:t>
            </a:r>
          </a:p>
          <a:p>
            <a:r>
              <a:rPr lang="en-US" sz="2600" dirty="0"/>
              <a:t>Provide internship for social work graduate interns</a:t>
            </a:r>
          </a:p>
          <a:p>
            <a:r>
              <a:rPr lang="en-US" sz="2600" dirty="0"/>
              <a:t>Host an Annual Conference that includes international scholars who address a theme – First Thursday in March</a:t>
            </a:r>
          </a:p>
          <a:p>
            <a:r>
              <a:rPr lang="en-US" sz="2600" dirty="0"/>
              <a:t>Support the Amistad Lectures</a:t>
            </a:r>
          </a:p>
          <a:p>
            <a:r>
              <a:rPr lang="en-US" sz="2600" dirty="0"/>
              <a:t>New Britain African American Oral History Project</a:t>
            </a:r>
          </a:p>
          <a:p>
            <a:r>
              <a:rPr lang="en-US" sz="2600" dirty="0"/>
              <a:t>Study Abroad; Field School in Archaeology through Anthropology</a:t>
            </a:r>
          </a:p>
          <a:p>
            <a:r>
              <a:rPr lang="en-US" sz="2600" dirty="0"/>
              <a:t>Trips to museums, such as the African Burial Ground</a:t>
            </a:r>
          </a:p>
          <a:p>
            <a:r>
              <a:rPr lang="en-US" sz="2600" dirty="0"/>
              <a:t>Workshops on writing,  study techniques, career planning, and more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39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571DB-9B10-7848-9992-805198A8F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249383"/>
            <a:ext cx="10353762" cy="572654"/>
          </a:xfrm>
        </p:spPr>
        <p:txBody>
          <a:bodyPr>
            <a:normAutofit fontScale="90000"/>
          </a:bodyPr>
          <a:lstStyle/>
          <a:p>
            <a:r>
              <a:rPr lang="en-US" dirty="0"/>
              <a:t>What we do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3E26AC-E666-9B4A-87CF-E840E290EC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2138" y="992909"/>
            <a:ext cx="7100044" cy="5486400"/>
          </a:xfr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10173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B7352A-6B18-4CA2-AA32-A7972E1F2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6656" y="1178603"/>
            <a:ext cx="4396010" cy="28346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DA74D6-02BF-4125-B63C-1A6FC389D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534" y="1166702"/>
            <a:ext cx="2838045" cy="43891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F4911D7-5F6B-4C53-B46E-61A51AE51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1880" y="2876531"/>
            <a:ext cx="2743200" cy="36553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E3590B-9A1A-2743-ACB1-35EA2CB9A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298614"/>
            <a:ext cx="10353762" cy="960325"/>
          </a:xfrm>
        </p:spPr>
        <p:txBody>
          <a:bodyPr/>
          <a:lstStyle/>
          <a:p>
            <a:r>
              <a:rPr lang="en-US" dirty="0"/>
              <a:t>Programs and events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CABC60-0C04-40F9-B721-35E9D4F77A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2364" y="1512540"/>
            <a:ext cx="2530062" cy="33832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954EB7-62EC-4F06-BED2-DE7084F085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6058" y="3001218"/>
            <a:ext cx="2743200" cy="35581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48611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E70A317-DCED-4E80-AA2D-467D8702E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E874C2-F9B7-F644-9434-815FE4D98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4584" y="80567"/>
            <a:ext cx="3382832" cy="99341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200" dirty="0"/>
              <a:t>Graduation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417EFE-5C42-A747-BCC7-7648D1C5B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448" t="13868" r="7014" b="7431"/>
          <a:stretch/>
        </p:blipFill>
        <p:spPr>
          <a:xfrm rot="5400000">
            <a:off x="5855306" y="2273080"/>
            <a:ext cx="4937760" cy="32918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EA23B01C-61E6-4CD8-9D3F-908F319EB0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0" t="11655" r="2768" b="4014"/>
          <a:stretch/>
        </p:blipFill>
        <p:spPr>
          <a:xfrm rot="5400000">
            <a:off x="976471" y="2273081"/>
            <a:ext cx="4937760" cy="329184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5400" dir="17880000">
              <a:srgbClr val="000000">
                <a:alpha val="4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7717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">
      <a:dk1>
        <a:srgbClr val="000000"/>
      </a:dk1>
      <a:lt1>
        <a:srgbClr val="FFFFFF"/>
      </a:lt1>
      <a:dk2>
        <a:srgbClr val="242D41"/>
      </a:dk2>
      <a:lt2>
        <a:srgbClr val="E2E8E4"/>
      </a:lt2>
      <a:accent1>
        <a:srgbClr val="C34D97"/>
      </a:accent1>
      <a:accent2>
        <a:srgbClr val="AC3BB1"/>
      </a:accent2>
      <a:accent3>
        <a:srgbClr val="8D4DC3"/>
      </a:accent3>
      <a:accent4>
        <a:srgbClr val="594CB8"/>
      </a:accent4>
      <a:accent5>
        <a:srgbClr val="4D6FC3"/>
      </a:accent5>
      <a:accent6>
        <a:srgbClr val="3B8FB1"/>
      </a:accent6>
      <a:hlink>
        <a:srgbClr val="616ECA"/>
      </a:hlink>
      <a:folHlink>
        <a:srgbClr val="7F7F7F"/>
      </a:folHlink>
    </a:clrScheme>
    <a:fontScheme name="Slate">
      <a:majorFont>
        <a:latin typeface="Gill Sans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483</Words>
  <Application>Microsoft Macintosh PowerPoint</Application>
  <PresentationFormat>Widescreen</PresentationFormat>
  <Paragraphs>41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Gill Sans MT</vt:lpstr>
      <vt:lpstr>Wingdings 2</vt:lpstr>
      <vt:lpstr>SlateVTI</vt:lpstr>
      <vt:lpstr>Center for Africana Studies</vt:lpstr>
      <vt:lpstr>What is the Center for Africana Studies?</vt:lpstr>
      <vt:lpstr>Physical Location</vt:lpstr>
      <vt:lpstr>Beginning </vt:lpstr>
      <vt:lpstr>Mission</vt:lpstr>
      <vt:lpstr>How do we achieve these goals?</vt:lpstr>
      <vt:lpstr>What we do</vt:lpstr>
      <vt:lpstr>Programs and events</vt:lpstr>
      <vt:lpstr>Graduation</vt:lpstr>
      <vt:lpstr>Rationale</vt:lpstr>
      <vt:lpstr>Challenges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Center for Africana Studies</dc:title>
  <dc:creator>Phillips, Evelyn (Anthropology)</dc:creator>
  <cp:lastModifiedBy>Latour, Frederic (Math)</cp:lastModifiedBy>
  <cp:revision>28</cp:revision>
  <cp:lastPrinted>2019-10-07T17:39:25Z</cp:lastPrinted>
  <dcterms:created xsi:type="dcterms:W3CDTF">2019-10-07T15:30:59Z</dcterms:created>
  <dcterms:modified xsi:type="dcterms:W3CDTF">2019-10-16T23:40:35Z</dcterms:modified>
</cp:coreProperties>
</file>